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10287000" cy="18288000"/>
  <p:embeddedFontLst>
    <p:embeddedFont>
      <p:font typeface="Inter" panose="02000503000000020004" pitchFamily="2" charset="0"/>
      <p:regular r:id="rId38"/>
      <p:bold r:id="rId39"/>
    </p:embeddedFont>
    <p:embeddedFont>
      <p:font typeface="Inter Black" panose="02000503000000020004" pitchFamily="2" charset="0"/>
      <p:bold r:id="rId40"/>
    </p:embeddedFont>
    <p:embeddedFont>
      <p:font typeface="Inter ExtraBold" panose="02000503000000020004" pitchFamily="2" charset="0"/>
      <p:bold r:id="rId41"/>
    </p:embeddedFont>
    <p:embeddedFont>
      <p:font typeface="Inter Medium" panose="02000503000000020004" pitchFamily="2" charset="0"/>
      <p:regular r:id="rId42"/>
      <p:bold r:id="rId43"/>
    </p:embeddedFont>
    <p:embeddedFont>
      <p:font typeface="Play" pitchFamily="2" charset="0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hoBNKbypmdZz74111tZv+YYfek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/>
    <p:restoredTop sz="94673"/>
  </p:normalViewPr>
  <p:slideViewPr>
    <p:cSldViewPr snapToGrid="0">
      <p:cViewPr varScale="1">
        <p:scale>
          <a:sx n="86" d="100"/>
          <a:sy n="86" d="100"/>
        </p:scale>
        <p:origin x="8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Google Shape;416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7e819cbd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g2e7e819cbd5_0_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2e7e819cbd5_0_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Google Shape;614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4" name="Google Shape;704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2" name="Google Shape;752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8" name="Google Shape;768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7" name="Google Shape;787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9" name="Google Shape;809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4" name="Google Shape;824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6" name="Google Shape;836;p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4" name="Google Shape;854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7" name="Google Shape;877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1" name="Google Shape;891;p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39.png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jp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89.png"/><Relationship Id="rId4" Type="http://schemas.openxmlformats.org/officeDocument/2006/relationships/image" Target="../media/image75.png"/><Relationship Id="rId9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gif"/><Relationship Id="rId3" Type="http://schemas.openxmlformats.org/officeDocument/2006/relationships/image" Target="../media/image3.jpg"/><Relationship Id="rId7" Type="http://schemas.openxmlformats.org/officeDocument/2006/relationships/image" Target="../media/image9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39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gif"/><Relationship Id="rId5" Type="http://schemas.openxmlformats.org/officeDocument/2006/relationships/image" Target="../media/image97.gif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gif"/><Relationship Id="rId3" Type="http://schemas.openxmlformats.org/officeDocument/2006/relationships/image" Target="../media/image3.jpg"/><Relationship Id="rId7" Type="http://schemas.openxmlformats.org/officeDocument/2006/relationships/image" Target="../media/image9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39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gif"/><Relationship Id="rId3" Type="http://schemas.openxmlformats.org/officeDocument/2006/relationships/image" Target="../media/image3.jpg"/><Relationship Id="rId7" Type="http://schemas.openxmlformats.org/officeDocument/2006/relationships/image" Target="../media/image10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39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jp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.jp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68.png"/><Relationship Id="rId4" Type="http://schemas.openxmlformats.org/officeDocument/2006/relationships/image" Target="../media/image104.png"/><Relationship Id="rId9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3.jpg"/><Relationship Id="rId21" Type="http://schemas.openxmlformats.org/officeDocument/2006/relationships/image" Target="../media/image130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24" Type="http://schemas.openxmlformats.org/officeDocument/2006/relationships/image" Target="../media/image133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3.jp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68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3.jp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4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3.png"/><Relationship Id="rId4" Type="http://schemas.openxmlformats.org/officeDocument/2006/relationships/image" Target="../media/image136.png"/><Relationship Id="rId9" Type="http://schemas.openxmlformats.org/officeDocument/2006/relationships/image" Target="../media/image142.png"/><Relationship Id="rId1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3.jp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3.jp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5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.jpg"/><Relationship Id="rId21" Type="http://schemas.openxmlformats.org/officeDocument/2006/relationships/image" Target="../media/image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996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955546"/>
            <a:ext cx="2579084" cy="26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238250" y="7143750"/>
            <a:ext cx="15982950" cy="21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7500"/>
              <a:buFont typeface="Play"/>
              <a:buNone/>
            </a:pPr>
            <a:r>
              <a:rPr lang="en-US" sz="7500" b="1" i="0" u="none" strike="noStrike" cap="none">
                <a:solidFill>
                  <a:srgbClr val="FCFCFC"/>
                </a:solidFill>
                <a:latin typeface="Inter"/>
                <a:ea typeface="Inter"/>
                <a:cs typeface="Inter"/>
                <a:sym typeface="Inter"/>
              </a:rPr>
              <a:t>Дескриптивный и разведочный анализ данных</a:t>
            </a:r>
            <a:endParaRPr sz="750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2000250"/>
            <a:ext cx="148875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19300" y="2324100"/>
            <a:ext cx="1019186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81450" y="6117822"/>
            <a:ext cx="6967203" cy="3255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0"/>
          <p:cNvSpPr/>
          <p:nvPr/>
        </p:nvSpPr>
        <p:spPr>
          <a:xfrm>
            <a:off x="1238249" y="762000"/>
            <a:ext cx="5057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РАЗМАХ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3848100" y="2924175"/>
            <a:ext cx="11765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разница между минимальным и максимальным значениями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3848100" y="2409825"/>
            <a:ext cx="20097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РАЗМАХ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3981450" y="5372100"/>
            <a:ext cx="20383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ВЫБОРКА: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6296025" y="5372100"/>
            <a:ext cx="4543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5 4 1 2 4 3 1 2 4 8 3 6 4 1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3981450" y="6486525"/>
            <a:ext cx="2019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РАЗМАХ = 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6200775" y="6486525"/>
            <a:ext cx="2857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Х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7248525" y="6486525"/>
            <a:ext cx="2857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Х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7581900" y="6610350"/>
            <a:ext cx="400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650"/>
              <a:buFont typeface="Inter Medium"/>
              <a:buNone/>
            </a:pPr>
            <a:r>
              <a:rPr lang="en-US" sz="1650">
                <a:solidFill>
                  <a:srgbClr val="EBECF4"/>
                </a:solidFill>
                <a:latin typeface="Inter Medium"/>
                <a:ea typeface="Inter Medium"/>
                <a:cs typeface="Inter Medium"/>
                <a:sym typeface="Inter Medium"/>
              </a:rPr>
              <a:t>min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6505575" y="6610350"/>
            <a:ext cx="457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650"/>
              <a:buFont typeface="Inter Medium"/>
              <a:buNone/>
            </a:pPr>
            <a:r>
              <a:rPr lang="en-US" sz="1650">
                <a:solidFill>
                  <a:srgbClr val="EBECF4"/>
                </a:solidFill>
                <a:latin typeface="Inter Medium"/>
                <a:ea typeface="Inter Medium"/>
                <a:cs typeface="Inter Medium"/>
                <a:sym typeface="Inter Medium"/>
              </a:rPr>
              <a:t>max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7000875" y="6486525"/>
            <a:ext cx="190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-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654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148875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0696" y="5029200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39150" y="5029200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9150" y="5029200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62150" y="2257425"/>
            <a:ext cx="12192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1"/>
          <p:cNvSpPr/>
          <p:nvPr/>
        </p:nvSpPr>
        <p:spPr>
          <a:xfrm>
            <a:off x="1238250" y="762000"/>
            <a:ext cx="3933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ДИСПЕРСИЯ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3848100" y="2924175"/>
            <a:ext cx="11877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средний квадрат отклонения каждого значения от среднего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3848100" y="2409825"/>
            <a:ext cx="27622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ДИСПЕРСИЯ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1543050" y="5495925"/>
            <a:ext cx="72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2505075" y="5581650"/>
            <a:ext cx="59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13839825" y="5581650"/>
            <a:ext cx="59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3294099" y="5000625"/>
            <a:ext cx="10915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0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(2-</a:t>
            </a:r>
            <a:r>
              <a:rPr lang="en-US" sz="7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</a:t>
            </a:r>
            <a:r>
              <a:rPr lang="en-US" sz="70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) + (3-</a:t>
            </a:r>
            <a:r>
              <a:rPr lang="en-US" sz="7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</a:t>
            </a:r>
            <a:r>
              <a:rPr lang="en-US" sz="70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) + (4-  </a:t>
            </a:r>
            <a:r>
              <a:rPr lang="en-US" sz="7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70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7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14773275" y="5000625"/>
            <a:ext cx="59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13554675" y="4810163"/>
            <a:ext cx="333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750"/>
              <a:buFont typeface="Play"/>
              <a:buNone/>
            </a:pPr>
            <a:r>
              <a:rPr lang="en-US" sz="37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37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9814950" y="4848263"/>
            <a:ext cx="333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750"/>
              <a:buFont typeface="Play"/>
              <a:buNone/>
            </a:pPr>
            <a:r>
              <a:rPr lang="en-US" sz="37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37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5947800" y="4848263"/>
            <a:ext cx="333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750"/>
              <a:buFont typeface="Play"/>
              <a:buNone/>
            </a:pPr>
            <a:r>
              <a:rPr lang="en-US" sz="375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37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8162925" y="6172200"/>
            <a:ext cx="59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14773275" y="6172200"/>
            <a:ext cx="59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8153400" y="8172450"/>
            <a:ext cx="1562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Среднее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4816238" y="4924413"/>
            <a:ext cx="79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/>
          </a:p>
        </p:txBody>
      </p:sp>
      <p:sp>
        <p:nvSpPr>
          <p:cNvPr id="303" name="Google Shape;303;p11"/>
          <p:cNvSpPr txBox="1"/>
          <p:nvPr/>
        </p:nvSpPr>
        <p:spPr>
          <a:xfrm>
            <a:off x="8595088" y="4924413"/>
            <a:ext cx="79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/>
          </a:p>
        </p:txBody>
      </p:sp>
      <p:sp>
        <p:nvSpPr>
          <p:cNvPr id="304" name="Google Shape;304;p11"/>
          <p:cNvSpPr txBox="1"/>
          <p:nvPr/>
        </p:nvSpPr>
        <p:spPr>
          <a:xfrm>
            <a:off x="12405088" y="4924413"/>
            <a:ext cx="797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/>
          </a:p>
        </p:txBody>
      </p:sp>
      <p:cxnSp>
        <p:nvCxnSpPr>
          <p:cNvPr id="305" name="Google Shape;305;p11"/>
          <p:cNvCxnSpPr/>
          <p:nvPr/>
        </p:nvCxnSpPr>
        <p:spPr>
          <a:xfrm>
            <a:off x="3299250" y="6184350"/>
            <a:ext cx="10298100" cy="0"/>
          </a:xfrm>
          <a:prstGeom prst="straightConnector1">
            <a:avLst/>
          </a:prstGeom>
          <a:noFill/>
          <a:ln w="38100" cap="flat" cmpd="sng">
            <a:solidFill>
              <a:srgbClr val="44EB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1"/>
          <p:cNvCxnSpPr/>
          <p:nvPr/>
        </p:nvCxnSpPr>
        <p:spPr>
          <a:xfrm>
            <a:off x="14566275" y="6179625"/>
            <a:ext cx="1045500" cy="0"/>
          </a:xfrm>
          <a:prstGeom prst="straightConnector1">
            <a:avLst/>
          </a:prstGeom>
          <a:noFill/>
          <a:ln w="38100" cap="flat" cmpd="sng">
            <a:solidFill>
              <a:srgbClr val="44EB9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" name="Google Shape;307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28850" y="5832750"/>
            <a:ext cx="7505376" cy="2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86106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050" y="4539676"/>
            <a:ext cx="15350747" cy="252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24525" y="7458075"/>
            <a:ext cx="37623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2"/>
          <p:cNvSpPr/>
          <p:nvPr/>
        </p:nvSpPr>
        <p:spPr>
          <a:xfrm>
            <a:off x="1238250" y="762000"/>
            <a:ext cx="137985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СТАНДАРТНОЕ ОТКЛОНЕНИЕ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2"/>
          <p:cNvSpPr/>
          <p:nvPr/>
        </p:nvSpPr>
        <p:spPr>
          <a:xfrm>
            <a:off x="1866900" y="2924175"/>
            <a:ext cx="7962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квадратный корень из дисперсии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1866900" y="2409825"/>
            <a:ext cx="59721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СТАНДАРТНОЕ ОТКЛОНЕНИЕ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1543050" y="5393652"/>
            <a:ext cx="571500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σ</a:t>
            </a:r>
            <a:endParaRPr sz="6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12"/>
          <p:cNvSpPr/>
          <p:nvPr/>
        </p:nvSpPr>
        <p:spPr>
          <a:xfrm>
            <a:off x="2179179" y="5472075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=</a:t>
            </a:r>
            <a:endParaRPr sz="6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12"/>
          <p:cNvSpPr/>
          <p:nvPr/>
        </p:nvSpPr>
        <p:spPr>
          <a:xfrm>
            <a:off x="11731954" y="5395875"/>
            <a:ext cx="5430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=</a:t>
            </a:r>
            <a:endParaRPr sz="6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12"/>
          <p:cNvSpPr/>
          <p:nvPr/>
        </p:nvSpPr>
        <p:spPr>
          <a:xfrm>
            <a:off x="14011275" y="5472075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≈</a:t>
            </a:r>
            <a:endParaRPr sz="6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12"/>
          <p:cNvSpPr/>
          <p:nvPr/>
        </p:nvSpPr>
        <p:spPr>
          <a:xfrm>
            <a:off x="14674476" y="5472075"/>
            <a:ext cx="28002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0,816</a:t>
            </a:r>
            <a:endParaRPr sz="6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3529850" y="4940525"/>
            <a:ext cx="86106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(2-3) +(3-3) +(4-3)</a:t>
            </a:r>
            <a:endParaRPr sz="6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12"/>
          <p:cNvSpPr/>
          <p:nvPr/>
        </p:nvSpPr>
        <p:spPr>
          <a:xfrm>
            <a:off x="13097824" y="4940517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6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12"/>
          <p:cNvSpPr/>
          <p:nvPr/>
        </p:nvSpPr>
        <p:spPr>
          <a:xfrm>
            <a:off x="11363734" y="4768276"/>
            <a:ext cx="304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399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431"/>
              <a:buFont typeface="Play"/>
              <a:buNone/>
            </a:pPr>
            <a:r>
              <a:rPr lang="en-US" sz="3431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343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8427114" y="4803130"/>
            <a:ext cx="304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399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431"/>
              <a:buFont typeface="Play"/>
              <a:buNone/>
            </a:pPr>
            <a:r>
              <a:rPr lang="en-US" sz="3431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343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12"/>
          <p:cNvSpPr/>
          <p:nvPr/>
        </p:nvSpPr>
        <p:spPr>
          <a:xfrm>
            <a:off x="5599323" y="4803130"/>
            <a:ext cx="304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39988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3431"/>
              <a:buFont typeface="Play"/>
              <a:buNone/>
            </a:pPr>
            <a:r>
              <a:rPr lang="en-US" sz="3431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343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12"/>
          <p:cNvSpPr/>
          <p:nvPr/>
        </p:nvSpPr>
        <p:spPr>
          <a:xfrm>
            <a:off x="7286625" y="6012340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6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12"/>
          <p:cNvSpPr/>
          <p:nvPr/>
        </p:nvSpPr>
        <p:spPr>
          <a:xfrm>
            <a:off x="13097824" y="6012340"/>
            <a:ext cx="542925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57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6600"/>
              <a:buFont typeface="Play"/>
              <a:buNone/>
            </a:pPr>
            <a:r>
              <a:rPr lang="en-US" sz="66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6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12"/>
          <p:cNvSpPr/>
          <p:nvPr/>
        </p:nvSpPr>
        <p:spPr>
          <a:xfrm>
            <a:off x="7318475" y="7667625"/>
            <a:ext cx="21684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683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5250"/>
              <a:buFont typeface="Play"/>
              <a:buNone/>
            </a:pPr>
            <a:r>
              <a:rPr lang="en-US" sz="5250" b="1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0,816</a:t>
            </a:r>
            <a:endParaRPr sz="52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5650" y="1895475"/>
            <a:ext cx="12125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5650" y="4229100"/>
            <a:ext cx="12125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5650" y="6562725"/>
            <a:ext cx="12125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33775" y="2009775"/>
            <a:ext cx="514350" cy="190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33775" y="4343400"/>
            <a:ext cx="514350" cy="190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33775" y="6677025"/>
            <a:ext cx="514350" cy="190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10800" y="2133600"/>
            <a:ext cx="41148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62625" y="4657725"/>
            <a:ext cx="856297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33975" y="6886575"/>
            <a:ext cx="34861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0025" y="3886200"/>
            <a:ext cx="10858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0025" y="6219825"/>
            <a:ext cx="10858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0025" y="8553450"/>
            <a:ext cx="10858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83000" y="638175"/>
            <a:ext cx="952505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3"/>
          <p:cNvSpPr/>
          <p:nvPr/>
        </p:nvSpPr>
        <p:spPr>
          <a:xfrm>
            <a:off x="1238250" y="762000"/>
            <a:ext cx="7343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МЕРЫ ИЗМЕНЧИВОСТИ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3514725" y="2009775"/>
            <a:ext cx="381000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3562350" y="3130037"/>
            <a:ext cx="3333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3"/>
          <p:cNvSpPr/>
          <p:nvPr/>
        </p:nvSpPr>
        <p:spPr>
          <a:xfrm>
            <a:off x="3524250" y="2569904"/>
            <a:ext cx="3714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3"/>
          <p:cNvSpPr/>
          <p:nvPr/>
        </p:nvSpPr>
        <p:spPr>
          <a:xfrm>
            <a:off x="3686175" y="3690165"/>
            <a:ext cx="209550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3"/>
          <p:cNvSpPr/>
          <p:nvPr/>
        </p:nvSpPr>
        <p:spPr>
          <a:xfrm>
            <a:off x="3514725" y="4343400"/>
            <a:ext cx="381000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3"/>
          <p:cNvSpPr/>
          <p:nvPr/>
        </p:nvSpPr>
        <p:spPr>
          <a:xfrm>
            <a:off x="3562350" y="5463657"/>
            <a:ext cx="3333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3"/>
          <p:cNvSpPr/>
          <p:nvPr/>
        </p:nvSpPr>
        <p:spPr>
          <a:xfrm>
            <a:off x="3524250" y="4903533"/>
            <a:ext cx="3714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3"/>
          <p:cNvSpPr/>
          <p:nvPr/>
        </p:nvSpPr>
        <p:spPr>
          <a:xfrm>
            <a:off x="3686175" y="6023790"/>
            <a:ext cx="209550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3"/>
          <p:cNvSpPr/>
          <p:nvPr/>
        </p:nvSpPr>
        <p:spPr>
          <a:xfrm>
            <a:off x="3514725" y="6677025"/>
            <a:ext cx="381000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3562350" y="7797282"/>
            <a:ext cx="3333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3524250" y="7237158"/>
            <a:ext cx="371475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3"/>
          <p:cNvSpPr/>
          <p:nvPr/>
        </p:nvSpPr>
        <p:spPr>
          <a:xfrm>
            <a:off x="3686175" y="8357415"/>
            <a:ext cx="209550" cy="20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3"/>
          <p:cNvSpPr/>
          <p:nvPr/>
        </p:nvSpPr>
        <p:spPr>
          <a:xfrm>
            <a:off x="5514975" y="8791575"/>
            <a:ext cx="4476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3"/>
          <p:cNvSpPr/>
          <p:nvPr/>
        </p:nvSpPr>
        <p:spPr>
          <a:xfrm>
            <a:off x="9667875" y="8791575"/>
            <a:ext cx="4476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3"/>
          <p:cNvSpPr/>
          <p:nvPr/>
        </p:nvSpPr>
        <p:spPr>
          <a:xfrm>
            <a:off x="13820775" y="8791575"/>
            <a:ext cx="44767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3"/>
          <p:cNvSpPr/>
          <p:nvPr/>
        </p:nvSpPr>
        <p:spPr>
          <a:xfrm rot="-5400000">
            <a:off x="1962150" y="5114925"/>
            <a:ext cx="1704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ЧАСТОТА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3"/>
          <p:cNvSpPr/>
          <p:nvPr/>
        </p:nvSpPr>
        <p:spPr>
          <a:xfrm>
            <a:off x="7839075" y="9296400"/>
            <a:ext cx="42576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ЗНАЧЕНИЯ ПРИЗНАКА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3"/>
          <p:cNvSpPr/>
          <p:nvPr/>
        </p:nvSpPr>
        <p:spPr>
          <a:xfrm rot="5400000">
            <a:off x="14230350" y="2743200"/>
            <a:ext cx="1695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3"/>
          <p:cNvSpPr/>
          <p:nvPr/>
        </p:nvSpPr>
        <p:spPr>
          <a:xfrm rot="5400000">
            <a:off x="14230350" y="5105400"/>
            <a:ext cx="1695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3"/>
          <p:cNvSpPr/>
          <p:nvPr/>
        </p:nvSpPr>
        <p:spPr>
          <a:xfrm rot="5400000">
            <a:off x="14230350" y="7353300"/>
            <a:ext cx="1695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3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45162" y="1895475"/>
            <a:ext cx="8296275" cy="67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5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667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62769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68865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74961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8105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9200" y="2000250"/>
            <a:ext cx="148875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2009775"/>
            <a:ext cx="5715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4"/>
          <p:cNvSpPr/>
          <p:nvPr/>
        </p:nvSpPr>
        <p:spPr>
          <a:xfrm>
            <a:off x="1238250" y="762000"/>
            <a:ext cx="12160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РАЗВЕДОЧНЫЙ АНАЛИЗ (EDA)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1752600" y="5553075"/>
            <a:ext cx="15449550" cy="29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Максимальное «проникновение» в данные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Выбор наиболее важных переменных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Обнаружение отклонений и аномалий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Проверка основных гипотез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Разработка начальных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моделей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1266824" y="4848225"/>
            <a:ext cx="84232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ЦЕЛИ ТАКОГО АНАЛИЗА: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4"/>
          <p:cNvSpPr/>
          <p:nvPr/>
        </p:nvSpPr>
        <p:spPr>
          <a:xfrm>
            <a:off x="1857375" y="2409825"/>
            <a:ext cx="13592175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РАЗВЕДОЧНЫЙ АНАЛИЗ</a:t>
            </a:r>
            <a:r>
              <a:rPr lang="en-US" sz="2700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— анализ основных свойств данных, нахождение 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 них общих закономерностей, распределений и аномалий, построение начальных моделей, зачастую с использованием инструментов визуализации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86106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4657725"/>
            <a:ext cx="5248275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9875" y="4657725"/>
            <a:ext cx="5248275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20550" y="4657725"/>
            <a:ext cx="5248275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6018" y="4690811"/>
            <a:ext cx="15049636" cy="43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5"/>
          <p:cNvSpPr/>
          <p:nvPr/>
        </p:nvSpPr>
        <p:spPr>
          <a:xfrm>
            <a:off x="1238250" y="762000"/>
            <a:ext cx="7610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КОРРЕЛЯЦИЯ ПИРСОНА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5"/>
          <p:cNvSpPr/>
          <p:nvPr/>
        </p:nvSpPr>
        <p:spPr>
          <a:xfrm>
            <a:off x="1866900" y="2924175"/>
            <a:ext cx="7083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мера силы линейной взаимосвязи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15"/>
          <p:cNvSpPr/>
          <p:nvPr/>
        </p:nvSpPr>
        <p:spPr>
          <a:xfrm>
            <a:off x="1866900" y="2409825"/>
            <a:ext cx="50101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КОРРЕЛЯЦИЯ ПИРСОНА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3762375" y="4114800"/>
            <a:ext cx="2000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5"/>
          <p:cNvSpPr/>
          <p:nvPr/>
        </p:nvSpPr>
        <p:spPr>
          <a:xfrm>
            <a:off x="8810624" y="4114800"/>
            <a:ext cx="1323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0,04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5"/>
          <p:cNvSpPr/>
          <p:nvPr/>
        </p:nvSpPr>
        <p:spPr>
          <a:xfrm>
            <a:off x="14468475" y="4114800"/>
            <a:ext cx="38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-1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15" descr="Изображение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72457" y="1592355"/>
            <a:ext cx="5010149" cy="210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86106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6"/>
          <p:cNvSpPr/>
          <p:nvPr/>
        </p:nvSpPr>
        <p:spPr>
          <a:xfrm>
            <a:off x="1238250" y="762000"/>
            <a:ext cx="7610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КОРРЕЛЯЦИЯ ПИРСОНА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6"/>
          <p:cNvSpPr/>
          <p:nvPr/>
        </p:nvSpPr>
        <p:spPr>
          <a:xfrm>
            <a:off x="1866900" y="2924175"/>
            <a:ext cx="7277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мера силы линейной взаимосвязи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16"/>
          <p:cNvSpPr/>
          <p:nvPr/>
        </p:nvSpPr>
        <p:spPr>
          <a:xfrm>
            <a:off x="1866900" y="2409825"/>
            <a:ext cx="50101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КОРРЕЛЯЦИЯ ПИРСОНА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16"/>
          <p:cNvSpPr/>
          <p:nvPr/>
        </p:nvSpPr>
        <p:spPr>
          <a:xfrm>
            <a:off x="4010025" y="4114800"/>
            <a:ext cx="2000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6"/>
          <p:cNvSpPr/>
          <p:nvPr/>
        </p:nvSpPr>
        <p:spPr>
          <a:xfrm>
            <a:off x="9144000" y="4114800"/>
            <a:ext cx="1879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0,99958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9200" y="4848225"/>
            <a:ext cx="5372100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43750" y="4848225"/>
            <a:ext cx="53721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7"/>
          <p:cNvSpPr/>
          <p:nvPr/>
        </p:nvSpPr>
        <p:spPr>
          <a:xfrm>
            <a:off x="1238250" y="762000"/>
            <a:ext cx="76104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КОРРЕЛЯЦИЯ ПИРСОНА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305175"/>
            <a:ext cx="5372100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3250" y="3305175"/>
            <a:ext cx="53721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86106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8"/>
          <p:cNvSpPr/>
          <p:nvPr/>
        </p:nvSpPr>
        <p:spPr>
          <a:xfrm>
            <a:off x="1238250" y="762000"/>
            <a:ext cx="80676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КОРРЕЛЯЦИЯ СПИРМЕНА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1866900" y="2924175"/>
            <a:ext cx="6962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мера силы монотонной взаимосвязи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" name="Google Shape;451;p18"/>
          <p:cNvSpPr/>
          <p:nvPr/>
        </p:nvSpPr>
        <p:spPr>
          <a:xfrm>
            <a:off x="1866900" y="2409825"/>
            <a:ext cx="52959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КОРРЕЛЯЦИЯ СПИРМЕНА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2" name="Google Shape;45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5400" y="4429125"/>
            <a:ext cx="5372100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46950" y="4410075"/>
            <a:ext cx="53721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86106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5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9"/>
          <p:cNvSpPr/>
          <p:nvPr/>
        </p:nvSpPr>
        <p:spPr>
          <a:xfrm>
            <a:off x="1238250" y="762000"/>
            <a:ext cx="80676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КОРРЕЛЯЦИЯ СПИРМЕНА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9"/>
          <p:cNvSpPr/>
          <p:nvPr/>
        </p:nvSpPr>
        <p:spPr>
          <a:xfrm>
            <a:off x="1866900" y="2924175"/>
            <a:ext cx="7733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мера силы монотонной взаимосвязи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5" name="Google Shape;465;p19"/>
          <p:cNvSpPr/>
          <p:nvPr/>
        </p:nvSpPr>
        <p:spPr>
          <a:xfrm>
            <a:off x="1866900" y="2409825"/>
            <a:ext cx="52959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КОРРЕЛЯЦИЯ СПИРМЕНА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6" name="Google Shape;46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8250" y="4668837"/>
            <a:ext cx="5372100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65950" y="4668837"/>
            <a:ext cx="53721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802" y="1929026"/>
            <a:ext cx="13189081" cy="714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1238250" y="762000"/>
            <a:ext cx="104076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DATA-DRIVEN ПОДХОД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2486024" y="3152775"/>
            <a:ext cx="6657975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ИЕРАРХИЯ ПОТРЕБНОСТЕЙ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en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DATA-DRIVEN </a:t>
            </a: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ПОДХОДА</a:t>
            </a:r>
            <a:endParaRPr lang="ru-RU"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0506075" y="2792871"/>
            <a:ext cx="223292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7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Inter Black"/>
              <a:buNone/>
            </a:pPr>
            <a:r>
              <a:rPr lang="en-US" sz="1879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AI,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79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79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LEARNING</a:t>
            </a:r>
            <a:endParaRPr sz="18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10015786" y="4082065"/>
            <a:ext cx="312281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en-US" sz="20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 </a:t>
            </a:r>
            <a:r>
              <a:rPr lang="ru-RU" sz="20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ТЕСТИРОВАНИЕ, ЭКСПЕРИМЕНТЫ,</a:t>
            </a:r>
          </a:p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2000" dirty="0">
                <a:solidFill>
                  <a:srgbClr val="FFFFFF"/>
                </a:solidFill>
                <a:latin typeface="Inter Black"/>
                <a:ea typeface="Inter Black"/>
                <a:cs typeface="Calibri"/>
                <a:sym typeface="Inter Black"/>
              </a:rPr>
              <a:t>КЛАССИЧЕСКИЙ </a:t>
            </a:r>
            <a:r>
              <a:rPr lang="en-US" sz="2000" dirty="0">
                <a:solidFill>
                  <a:srgbClr val="FFFFFF"/>
                </a:solidFill>
                <a:latin typeface="Inter Black"/>
                <a:ea typeface="Inter Black"/>
                <a:cs typeface="Calibri"/>
                <a:sym typeface="Inter Black"/>
              </a:rPr>
              <a:t>ML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9239249" y="5322757"/>
            <a:ext cx="463934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20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АНАЛИТИКА, МЕТРИКИ, СЕГМЕНТАЦИЯ, АГРЕГИРОВАНИЕ, ГЕНЕРАЦИЯ ПРИЗНАКОВ</a:t>
            </a:r>
            <a:endParaRPr lang="ru-RU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8782050" y="6579012"/>
            <a:ext cx="555374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20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ОЧИСТКА, ОБНАРУЖЕНИЕ АНОМАЛИЙ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279027" y="7202258"/>
            <a:ext cx="66579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8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НАДЕЖНОЕ ПОСТУПЛЕНИЕ ДАННЫХ, </a:t>
            </a:r>
          </a:p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8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ИНФРАСТРУКТУРА, ХРАНЕНИЕ СТРУКТУРИРОВАННЫХ </a:t>
            </a:r>
          </a:p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8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 НЕСТРУКТУРИРОВАННЫХ ДАННЫХ</a:t>
            </a:r>
            <a:endParaRPr lang="ru-RU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105775" y="8337091"/>
            <a:ext cx="6942842" cy="59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4"/>
              <a:buFont typeface="Inter Black"/>
              <a:buNone/>
            </a:pPr>
            <a:r>
              <a:rPr lang="ru-RU" sz="2000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ЛОГИРОВАНИЕ, СЕНСОРЫ, </a:t>
            </a:r>
            <a:br>
              <a:rPr lang="ru-RU" sz="2000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ru-RU" sz="2000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ВНЕШНИЕ ДАННЫЕ, </a:t>
            </a:r>
            <a:r>
              <a:rPr lang="ru-RU" sz="2000" dirty="0">
                <a:latin typeface="Inter Black"/>
                <a:ea typeface="Inter Black"/>
                <a:cs typeface="Inter Black"/>
                <a:sym typeface="Inter Black"/>
              </a:rPr>
              <a:t>ПОЛЬЗОВАТЕЛЬСКИЕ ДАННЫЕ</a:t>
            </a:r>
            <a:br>
              <a:rPr lang="ru-RU" sz="2000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endParaRPr lang="ru-RU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2486025" y="5629275"/>
            <a:ext cx="3409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Агрегация / Разметка</a:t>
            </a: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2486024" y="4629149"/>
            <a:ext cx="473032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Обучение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Оптимизация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2486024" y="6457950"/>
            <a:ext cx="579300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Исследование / Преобразования</a:t>
            </a: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2486025" y="7458075"/>
            <a:ext cx="5199878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Перемещение / Сохранение</a:t>
            </a: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2486025" y="8334375"/>
            <a:ext cx="3409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Сбор</a:t>
            </a: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2e7e819cbd5_0_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e7e819cbd5_0_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5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e7e819cbd5_0_2"/>
          <p:cNvSpPr/>
          <p:nvPr/>
        </p:nvSpPr>
        <p:spPr>
          <a:xfrm>
            <a:off x="1238250" y="762000"/>
            <a:ext cx="12579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КОРРЕЛЯЦИЯ. 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2e7e819cbd5_0_2"/>
          <p:cNvSpPr/>
          <p:nvPr/>
        </p:nvSpPr>
        <p:spPr>
          <a:xfrm>
            <a:off x="5819775" y="7553325"/>
            <a:ext cx="1716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2e7e819cbd5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851" y="1869700"/>
            <a:ext cx="9850935" cy="77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2428875"/>
            <a:ext cx="5514975" cy="55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9912" y="2588075"/>
            <a:ext cx="5215640" cy="519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8913" y="7939087"/>
            <a:ext cx="5014913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05525" y="2638425"/>
            <a:ext cx="66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5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0"/>
          <p:cNvSpPr/>
          <p:nvPr/>
        </p:nvSpPr>
        <p:spPr>
          <a:xfrm>
            <a:off x="1238250" y="762000"/>
            <a:ext cx="125793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КОРРЕЛЯЦИЯ. СМЕРТЬ. МОРОЖЕНОЕ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0"/>
          <p:cNvSpPr/>
          <p:nvPr/>
        </p:nvSpPr>
        <p:spPr>
          <a:xfrm>
            <a:off x="6200775" y="8010525"/>
            <a:ext cx="6381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0"/>
          <p:cNvSpPr/>
          <p:nvPr/>
        </p:nvSpPr>
        <p:spPr>
          <a:xfrm>
            <a:off x="6972300" y="8010525"/>
            <a:ext cx="5619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0"/>
          <p:cNvSpPr/>
          <p:nvPr/>
        </p:nvSpPr>
        <p:spPr>
          <a:xfrm>
            <a:off x="5819775" y="7553325"/>
            <a:ext cx="171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0"/>
          <p:cNvSpPr/>
          <p:nvPr/>
        </p:nvSpPr>
        <p:spPr>
          <a:xfrm>
            <a:off x="5819775" y="6534150"/>
            <a:ext cx="171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0"/>
          <p:cNvSpPr/>
          <p:nvPr/>
        </p:nvSpPr>
        <p:spPr>
          <a:xfrm>
            <a:off x="5810250" y="5514975"/>
            <a:ext cx="1809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0"/>
          <p:cNvSpPr/>
          <p:nvPr/>
        </p:nvSpPr>
        <p:spPr>
          <a:xfrm>
            <a:off x="5819775" y="4486275"/>
            <a:ext cx="17145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0"/>
          <p:cNvSpPr/>
          <p:nvPr/>
        </p:nvSpPr>
        <p:spPr>
          <a:xfrm>
            <a:off x="5819775" y="3467100"/>
            <a:ext cx="171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0"/>
          <p:cNvSpPr/>
          <p:nvPr/>
        </p:nvSpPr>
        <p:spPr>
          <a:xfrm>
            <a:off x="5495925" y="2447925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0"/>
          <p:cNvSpPr/>
          <p:nvPr/>
        </p:nvSpPr>
        <p:spPr>
          <a:xfrm>
            <a:off x="9296400" y="8010525"/>
            <a:ext cx="8001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1200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0"/>
          <p:cNvSpPr/>
          <p:nvPr/>
        </p:nvSpPr>
        <p:spPr>
          <a:xfrm>
            <a:off x="10229850" y="8010525"/>
            <a:ext cx="8001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1400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0"/>
          <p:cNvSpPr/>
          <p:nvPr/>
        </p:nvSpPr>
        <p:spPr>
          <a:xfrm>
            <a:off x="7667625" y="8010525"/>
            <a:ext cx="5905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800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0"/>
          <p:cNvSpPr/>
          <p:nvPr/>
        </p:nvSpPr>
        <p:spPr>
          <a:xfrm>
            <a:off x="8391525" y="8010525"/>
            <a:ext cx="7715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11163300" y="8010525"/>
            <a:ext cx="7620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1600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0"/>
          <p:cNvSpPr/>
          <p:nvPr/>
        </p:nvSpPr>
        <p:spPr>
          <a:xfrm>
            <a:off x="4829175" y="8610600"/>
            <a:ext cx="86201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КОЛИЧЕСТВО ПРОДАННЫХ РОЖКОВ МОРОЖЕНОГО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0"/>
          <p:cNvSpPr/>
          <p:nvPr/>
        </p:nvSpPr>
        <p:spPr>
          <a:xfrm rot="-5400000">
            <a:off x="3638550" y="5191125"/>
            <a:ext cx="3409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ЧИСЛО УТОНУВШИХ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3275" y="2428875"/>
            <a:ext cx="5514975" cy="55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8600" y="7948613"/>
            <a:ext cx="46291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0925" y="7948613"/>
            <a:ext cx="46291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95650" y="2609850"/>
            <a:ext cx="66675" cy="50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67975" y="2609850"/>
            <a:ext cx="66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5600" y="2428875"/>
            <a:ext cx="5514975" cy="55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81400" y="2609850"/>
            <a:ext cx="5105150" cy="508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78269" y="2628900"/>
            <a:ext cx="5199315" cy="5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1"/>
          <p:cNvSpPr/>
          <p:nvPr/>
        </p:nvSpPr>
        <p:spPr>
          <a:xfrm>
            <a:off x="1238250" y="762000"/>
            <a:ext cx="132270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КОРРЕЛЯЦИЯ. СМЕРТЬ. МОРОЖЕНОЕ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1"/>
          <p:cNvSpPr/>
          <p:nvPr/>
        </p:nvSpPr>
        <p:spPr>
          <a:xfrm>
            <a:off x="38100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1"/>
          <p:cNvSpPr/>
          <p:nvPr/>
        </p:nvSpPr>
        <p:spPr>
          <a:xfrm>
            <a:off x="109728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1"/>
          <p:cNvSpPr/>
          <p:nvPr/>
        </p:nvSpPr>
        <p:spPr>
          <a:xfrm>
            <a:off x="47244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1"/>
          <p:cNvSpPr/>
          <p:nvPr/>
        </p:nvSpPr>
        <p:spPr>
          <a:xfrm>
            <a:off x="118872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1"/>
          <p:cNvSpPr/>
          <p:nvPr/>
        </p:nvSpPr>
        <p:spPr>
          <a:xfrm>
            <a:off x="10229850" y="7524750"/>
            <a:ext cx="171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1"/>
          <p:cNvSpPr/>
          <p:nvPr/>
        </p:nvSpPr>
        <p:spPr>
          <a:xfrm>
            <a:off x="2619375" y="7381875"/>
            <a:ext cx="6000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1"/>
          <p:cNvSpPr/>
          <p:nvPr/>
        </p:nvSpPr>
        <p:spPr>
          <a:xfrm>
            <a:off x="10229850" y="6505575"/>
            <a:ext cx="171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1"/>
          <p:cNvSpPr/>
          <p:nvPr/>
        </p:nvSpPr>
        <p:spPr>
          <a:xfrm>
            <a:off x="2571750" y="6391275"/>
            <a:ext cx="6477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1"/>
          <p:cNvSpPr/>
          <p:nvPr/>
        </p:nvSpPr>
        <p:spPr>
          <a:xfrm>
            <a:off x="10220325" y="5486400"/>
            <a:ext cx="1809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1"/>
          <p:cNvSpPr/>
          <p:nvPr/>
        </p:nvSpPr>
        <p:spPr>
          <a:xfrm>
            <a:off x="2466975" y="5391150"/>
            <a:ext cx="7524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800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1"/>
          <p:cNvSpPr/>
          <p:nvPr/>
        </p:nvSpPr>
        <p:spPr>
          <a:xfrm>
            <a:off x="2466975" y="4391025"/>
            <a:ext cx="7524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1"/>
          <p:cNvSpPr/>
          <p:nvPr/>
        </p:nvSpPr>
        <p:spPr>
          <a:xfrm>
            <a:off x="10229850" y="4457700"/>
            <a:ext cx="17145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1"/>
          <p:cNvSpPr/>
          <p:nvPr/>
        </p:nvSpPr>
        <p:spPr>
          <a:xfrm>
            <a:off x="2352675" y="3400425"/>
            <a:ext cx="8667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1200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1"/>
          <p:cNvSpPr/>
          <p:nvPr/>
        </p:nvSpPr>
        <p:spPr>
          <a:xfrm>
            <a:off x="10229850" y="3438525"/>
            <a:ext cx="1714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1"/>
          <p:cNvSpPr/>
          <p:nvPr/>
        </p:nvSpPr>
        <p:spPr>
          <a:xfrm>
            <a:off x="2305050" y="2409825"/>
            <a:ext cx="9144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1600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1"/>
          <p:cNvSpPr/>
          <p:nvPr/>
        </p:nvSpPr>
        <p:spPr>
          <a:xfrm>
            <a:off x="9906000" y="241935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1"/>
          <p:cNvSpPr/>
          <p:nvPr/>
        </p:nvSpPr>
        <p:spPr>
          <a:xfrm>
            <a:off x="65532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1"/>
          <p:cNvSpPr/>
          <p:nvPr/>
        </p:nvSpPr>
        <p:spPr>
          <a:xfrm>
            <a:off x="137160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1"/>
          <p:cNvSpPr/>
          <p:nvPr/>
        </p:nvSpPr>
        <p:spPr>
          <a:xfrm>
            <a:off x="56388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1"/>
          <p:cNvSpPr/>
          <p:nvPr/>
        </p:nvSpPr>
        <p:spPr>
          <a:xfrm>
            <a:off x="128016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1"/>
          <p:cNvSpPr/>
          <p:nvPr/>
        </p:nvSpPr>
        <p:spPr>
          <a:xfrm>
            <a:off x="83820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1"/>
          <p:cNvSpPr/>
          <p:nvPr/>
        </p:nvSpPr>
        <p:spPr>
          <a:xfrm>
            <a:off x="155448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1"/>
          <p:cNvSpPr/>
          <p:nvPr/>
        </p:nvSpPr>
        <p:spPr>
          <a:xfrm>
            <a:off x="74676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1"/>
          <p:cNvSpPr/>
          <p:nvPr/>
        </p:nvSpPr>
        <p:spPr>
          <a:xfrm>
            <a:off x="14630400" y="8001000"/>
            <a:ext cx="4953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1"/>
          <p:cNvSpPr/>
          <p:nvPr/>
        </p:nvSpPr>
        <p:spPr>
          <a:xfrm>
            <a:off x="3257550" y="8496300"/>
            <a:ext cx="5743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СРЕДНЯЯ ДНЕВНАЯ ТЕМПЕРАТУРА 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1"/>
          <p:cNvSpPr/>
          <p:nvPr/>
        </p:nvSpPr>
        <p:spPr>
          <a:xfrm>
            <a:off x="10429875" y="8496300"/>
            <a:ext cx="5743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СРЕДНЯЯ ДНЕВНАЯ ТЕМПЕРАТУРА 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1"/>
          <p:cNvSpPr/>
          <p:nvPr/>
        </p:nvSpPr>
        <p:spPr>
          <a:xfrm rot="-5400000">
            <a:off x="-981075" y="5043487"/>
            <a:ext cx="581025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КОЛИЧЕСТВО ПРОДАННЫХ РОЖКОВ МОРОЖЕНОГО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1"/>
          <p:cNvSpPr/>
          <p:nvPr/>
        </p:nvSpPr>
        <p:spPr>
          <a:xfrm rot="-5400000">
            <a:off x="8172450" y="5191125"/>
            <a:ext cx="3409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ЧИСЛО УТОНУВШИХ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498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8100" y="3181350"/>
            <a:ext cx="11477625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8100" y="7048500"/>
            <a:ext cx="114776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675" y="5891213"/>
            <a:ext cx="114490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675" y="4710113"/>
            <a:ext cx="114490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6675" y="3538538"/>
            <a:ext cx="1144905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29050" y="3181350"/>
            <a:ext cx="3810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5300" y="5819775"/>
            <a:ext cx="1333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3050" y="5819775"/>
            <a:ext cx="1333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0800" y="5819775"/>
            <a:ext cx="1333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48550" y="5229225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96300" y="6400800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44050" y="6400800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60082" y="7815262"/>
            <a:ext cx="1809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91800" y="5819775"/>
            <a:ext cx="13335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639550" y="5229225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677775" y="4657725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725525" y="6400800"/>
            <a:ext cx="1428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773275" y="4657725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62450" y="4724400"/>
            <a:ext cx="10496206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01049" y="5266376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346232" y="5641498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393163" y="5641498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2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48975" y="8215312"/>
            <a:ext cx="220675" cy="2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2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440020" y="5885771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2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486877" y="6636032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2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33734" y="6042803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2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580629" y="6042803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2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627486" y="5885771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2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674380" y="4446324"/>
            <a:ext cx="160388" cy="1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2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3721274" y="6121319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2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4768131" y="5650223"/>
            <a:ext cx="160388" cy="1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2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386523" y="4524375"/>
            <a:ext cx="10458878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2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2"/>
          <p:cNvSpPr/>
          <p:nvPr/>
        </p:nvSpPr>
        <p:spPr>
          <a:xfrm>
            <a:off x="1238250" y="762000"/>
            <a:ext cx="13900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КОРРЕЛЯЦИЯ. СМЕРТЬ. НИКОЛАС КЕЙДЖ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2"/>
          <p:cNvSpPr/>
          <p:nvPr/>
        </p:nvSpPr>
        <p:spPr>
          <a:xfrm>
            <a:off x="1562100" y="3305175"/>
            <a:ext cx="20859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140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2"/>
          <p:cNvSpPr/>
          <p:nvPr/>
        </p:nvSpPr>
        <p:spPr>
          <a:xfrm>
            <a:off x="1571625" y="4476750"/>
            <a:ext cx="207645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120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2"/>
          <p:cNvSpPr/>
          <p:nvPr/>
        </p:nvSpPr>
        <p:spPr>
          <a:xfrm>
            <a:off x="1562100" y="5657850"/>
            <a:ext cx="20859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100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2"/>
          <p:cNvSpPr/>
          <p:nvPr/>
        </p:nvSpPr>
        <p:spPr>
          <a:xfrm>
            <a:off x="1704975" y="6838950"/>
            <a:ext cx="1943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80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2"/>
          <p:cNvSpPr/>
          <p:nvPr/>
        </p:nvSpPr>
        <p:spPr>
          <a:xfrm>
            <a:off x="15430499" y="3305175"/>
            <a:ext cx="141446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650"/>
              <a:buFont typeface="Inter"/>
              <a:buNone/>
            </a:pPr>
            <a:r>
              <a:rPr lang="en-US" sz="1650" dirty="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2"/>
          <p:cNvSpPr/>
          <p:nvPr/>
        </p:nvSpPr>
        <p:spPr>
          <a:xfrm rot="-5400000">
            <a:off x="1192822" y="4893025"/>
            <a:ext cx="33051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69230"/>
              </a:lnSpc>
              <a:buClr>
                <a:srgbClr val="EBECF4"/>
              </a:buClr>
              <a:buSzPts val="1950"/>
            </a:pPr>
            <a:r>
              <a:rPr lang="ru-RU" sz="1950" b="1" dirty="0">
                <a:solidFill>
                  <a:srgbClr val="EBECF4"/>
                </a:solidFill>
                <a:latin typeface="Inter"/>
                <a:ea typeface="Inter"/>
                <a:cs typeface="Calibri"/>
                <a:sym typeface="Inter"/>
              </a:rPr>
              <a:t>Утонувшие</a:t>
            </a:r>
            <a:endParaRPr sz="1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2"/>
          <p:cNvSpPr/>
          <p:nvPr/>
        </p:nvSpPr>
        <p:spPr>
          <a:xfrm rot="5400000">
            <a:off x="14691017" y="4886325"/>
            <a:ext cx="2686051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ru-RU" sz="1950" b="1" dirty="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Фильмы</a:t>
            </a:r>
            <a:endParaRPr sz="1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22"/>
          <p:cNvSpPr/>
          <p:nvPr/>
        </p:nvSpPr>
        <p:spPr>
          <a:xfrm>
            <a:off x="15430500" y="4476750"/>
            <a:ext cx="8763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650"/>
              <a:buFont typeface="Inter"/>
              <a:buNone/>
            </a:pPr>
            <a:r>
              <a:rPr lang="en-US" sz="1650" dirty="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2"/>
          <p:cNvSpPr/>
          <p:nvPr/>
        </p:nvSpPr>
        <p:spPr>
          <a:xfrm>
            <a:off x="15430500" y="5657850"/>
            <a:ext cx="113867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650"/>
              <a:buFont typeface="Inter"/>
              <a:buNone/>
            </a:pPr>
            <a:r>
              <a:rPr lang="en-US" sz="1650" dirty="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2"/>
          <p:cNvSpPr/>
          <p:nvPr/>
        </p:nvSpPr>
        <p:spPr>
          <a:xfrm>
            <a:off x="4141082" y="7710487"/>
            <a:ext cx="4000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ru-RU" sz="1950" b="1" dirty="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Фильмы Николаса Кейджа</a:t>
            </a:r>
            <a:endParaRPr sz="1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2"/>
          <p:cNvSpPr/>
          <p:nvPr/>
        </p:nvSpPr>
        <p:spPr>
          <a:xfrm>
            <a:off x="4141082" y="8139112"/>
            <a:ext cx="4000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"/>
              <a:buNone/>
            </a:pPr>
            <a:r>
              <a:rPr lang="ru-RU" sz="1950" b="1" dirty="0">
                <a:solidFill>
                  <a:srgbClr val="EBECF4"/>
                </a:solidFill>
                <a:latin typeface="Inter"/>
                <a:ea typeface="Inter"/>
                <a:cs typeface="Calibri"/>
                <a:sym typeface="Inter"/>
              </a:rPr>
              <a:t>Утонувшие в бассейне</a:t>
            </a:r>
            <a:endParaRPr sz="1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2"/>
          <p:cNvSpPr/>
          <p:nvPr/>
        </p:nvSpPr>
        <p:spPr>
          <a:xfrm>
            <a:off x="15445997" y="6838950"/>
            <a:ext cx="128466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650"/>
              <a:buFont typeface="Inter"/>
              <a:buNone/>
            </a:pPr>
            <a:r>
              <a:rPr lang="en-US" sz="1650" dirty="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 0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2"/>
          <p:cNvSpPr/>
          <p:nvPr/>
        </p:nvSpPr>
        <p:spPr>
          <a:xfrm>
            <a:off x="3990975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1999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2"/>
          <p:cNvSpPr/>
          <p:nvPr/>
        </p:nvSpPr>
        <p:spPr>
          <a:xfrm>
            <a:off x="8248650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22"/>
          <p:cNvSpPr/>
          <p:nvPr/>
        </p:nvSpPr>
        <p:spPr>
          <a:xfrm>
            <a:off x="5086350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22"/>
          <p:cNvSpPr/>
          <p:nvPr/>
        </p:nvSpPr>
        <p:spPr>
          <a:xfrm>
            <a:off x="9382125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2"/>
          <p:cNvSpPr/>
          <p:nvPr/>
        </p:nvSpPr>
        <p:spPr>
          <a:xfrm>
            <a:off x="12525375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2007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2"/>
          <p:cNvSpPr/>
          <p:nvPr/>
        </p:nvSpPr>
        <p:spPr>
          <a:xfrm>
            <a:off x="6172200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2001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2"/>
          <p:cNvSpPr/>
          <p:nvPr/>
        </p:nvSpPr>
        <p:spPr>
          <a:xfrm>
            <a:off x="10439400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2"/>
          <p:cNvSpPr/>
          <p:nvPr/>
        </p:nvSpPr>
        <p:spPr>
          <a:xfrm>
            <a:off x="13582650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2008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2"/>
          <p:cNvSpPr/>
          <p:nvPr/>
        </p:nvSpPr>
        <p:spPr>
          <a:xfrm>
            <a:off x="7162800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22"/>
          <p:cNvSpPr/>
          <p:nvPr/>
        </p:nvSpPr>
        <p:spPr>
          <a:xfrm>
            <a:off x="11458575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2006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2"/>
          <p:cNvSpPr/>
          <p:nvPr/>
        </p:nvSpPr>
        <p:spPr>
          <a:xfrm>
            <a:off x="14592300" y="7124700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2009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7125" y="2428875"/>
            <a:ext cx="110871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7125" y="7858125"/>
            <a:ext cx="11087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5700" y="7319963"/>
            <a:ext cx="110585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5700" y="6091238"/>
            <a:ext cx="110585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5700" y="4919663"/>
            <a:ext cx="110585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5700" y="3690937"/>
            <a:ext cx="110585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48075" y="2428875"/>
            <a:ext cx="38100" cy="54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92934" y="3005435"/>
            <a:ext cx="10411727" cy="394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02673" y="2281238"/>
            <a:ext cx="10427084" cy="464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10664" y="2617268"/>
            <a:ext cx="10427940" cy="426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720138" y="8839200"/>
            <a:ext cx="1857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00850" y="8839200"/>
            <a:ext cx="1857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06100" y="8839200"/>
            <a:ext cx="1857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3"/>
          <p:cNvSpPr/>
          <p:nvPr/>
        </p:nvSpPr>
        <p:spPr>
          <a:xfrm>
            <a:off x="1238250" y="762000"/>
            <a:ext cx="6429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 ТЕСТИРОВАНИЕ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3"/>
          <p:cNvSpPr/>
          <p:nvPr/>
        </p:nvSpPr>
        <p:spPr>
          <a:xfrm>
            <a:off x="3486150" y="789622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3"/>
          <p:cNvSpPr/>
          <p:nvPr/>
        </p:nvSpPr>
        <p:spPr>
          <a:xfrm>
            <a:off x="10725150" y="789622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3"/>
          <p:cNvSpPr/>
          <p:nvPr/>
        </p:nvSpPr>
        <p:spPr>
          <a:xfrm>
            <a:off x="5295900" y="789622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3"/>
          <p:cNvSpPr/>
          <p:nvPr/>
        </p:nvSpPr>
        <p:spPr>
          <a:xfrm>
            <a:off x="12534900" y="789622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3"/>
          <p:cNvSpPr/>
          <p:nvPr/>
        </p:nvSpPr>
        <p:spPr>
          <a:xfrm>
            <a:off x="7105650" y="789622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3"/>
          <p:cNvSpPr/>
          <p:nvPr/>
        </p:nvSpPr>
        <p:spPr>
          <a:xfrm>
            <a:off x="14344650" y="789622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3"/>
          <p:cNvSpPr/>
          <p:nvPr/>
        </p:nvSpPr>
        <p:spPr>
          <a:xfrm>
            <a:off x="8915400" y="789622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3"/>
          <p:cNvSpPr/>
          <p:nvPr/>
        </p:nvSpPr>
        <p:spPr>
          <a:xfrm>
            <a:off x="2543175" y="3524250"/>
            <a:ext cx="9620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240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3"/>
          <p:cNvSpPr/>
          <p:nvPr/>
        </p:nvSpPr>
        <p:spPr>
          <a:xfrm>
            <a:off x="2543175" y="2333625"/>
            <a:ext cx="9620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260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23"/>
          <p:cNvSpPr/>
          <p:nvPr/>
        </p:nvSpPr>
        <p:spPr>
          <a:xfrm>
            <a:off x="2543175" y="4714875"/>
            <a:ext cx="96202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3"/>
          <p:cNvSpPr/>
          <p:nvPr/>
        </p:nvSpPr>
        <p:spPr>
          <a:xfrm>
            <a:off x="2543175" y="5915025"/>
            <a:ext cx="9620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3"/>
          <p:cNvSpPr/>
          <p:nvPr/>
        </p:nvSpPr>
        <p:spPr>
          <a:xfrm>
            <a:off x="2609850" y="7105650"/>
            <a:ext cx="89535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180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3"/>
          <p:cNvSpPr/>
          <p:nvPr/>
        </p:nvSpPr>
        <p:spPr>
          <a:xfrm>
            <a:off x="13801575" y="7326399"/>
            <a:ext cx="819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Недел</a:t>
            </a:r>
            <a:r>
              <a:rPr lang="ru-RU" sz="16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3"/>
          <p:cNvSpPr/>
          <p:nvPr/>
        </p:nvSpPr>
        <p:spPr>
          <a:xfrm>
            <a:off x="3857625" y="2524125"/>
            <a:ext cx="790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Деньги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23"/>
          <p:cNvSpPr/>
          <p:nvPr/>
        </p:nvSpPr>
        <p:spPr>
          <a:xfrm>
            <a:off x="7115175" y="8724900"/>
            <a:ext cx="1076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Магазин 1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3"/>
          <p:cNvSpPr/>
          <p:nvPr/>
        </p:nvSpPr>
        <p:spPr>
          <a:xfrm>
            <a:off x="9048750" y="8724900"/>
            <a:ext cx="1104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Магазин 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23"/>
          <p:cNvSpPr/>
          <p:nvPr/>
        </p:nvSpPr>
        <p:spPr>
          <a:xfrm>
            <a:off x="11010900" y="8724900"/>
            <a:ext cx="1114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Магазин 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" name="Google Shape;650;p2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02975" y="2324100"/>
            <a:ext cx="1905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2125" y="3095625"/>
            <a:ext cx="11087100" cy="54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2125" y="8524875"/>
            <a:ext cx="110871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0700" y="7986713"/>
            <a:ext cx="110585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0700" y="6757988"/>
            <a:ext cx="110585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0700" y="5586413"/>
            <a:ext cx="110585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0700" y="4357688"/>
            <a:ext cx="1105852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43075" y="3095625"/>
            <a:ext cx="38100" cy="54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87934" y="3672185"/>
            <a:ext cx="10411727" cy="394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97673" y="2947988"/>
            <a:ext cx="10427084" cy="464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05664" y="3284018"/>
            <a:ext cx="10427940" cy="426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15138" y="9410700"/>
            <a:ext cx="1857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95850" y="9410700"/>
            <a:ext cx="1857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01100" y="9410700"/>
            <a:ext cx="185738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24"/>
          <p:cNvSpPr/>
          <p:nvPr/>
        </p:nvSpPr>
        <p:spPr>
          <a:xfrm>
            <a:off x="1238250" y="762000"/>
            <a:ext cx="6429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 ТЕСТИРОВАНИЕ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4"/>
          <p:cNvSpPr/>
          <p:nvPr/>
        </p:nvSpPr>
        <p:spPr>
          <a:xfrm>
            <a:off x="1238250" y="1933575"/>
            <a:ext cx="58959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ПРИМЕР, КАК ДЕЛАТЬ </a:t>
            </a:r>
            <a:r>
              <a:rPr lang="en-US" sz="2700" b="1">
                <a:solidFill>
                  <a:srgbClr val="EB5757"/>
                </a:solidFill>
                <a:latin typeface="Inter"/>
                <a:ea typeface="Inter"/>
                <a:cs typeface="Inter"/>
                <a:sym typeface="Inter"/>
              </a:rPr>
              <a:t>НЕЛЬЗЯ: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3" name="Google Shape;673;p24"/>
          <p:cNvSpPr/>
          <p:nvPr/>
        </p:nvSpPr>
        <p:spPr>
          <a:xfrm>
            <a:off x="13525500" y="3648075"/>
            <a:ext cx="36099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ЧТО ПРОИЗОШЛО?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4" name="Google Shape;674;p24"/>
          <p:cNvSpPr/>
          <p:nvPr/>
        </p:nvSpPr>
        <p:spPr>
          <a:xfrm>
            <a:off x="13477875" y="4419600"/>
            <a:ext cx="3143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5" name="Google Shape;675;p24"/>
          <p:cNvSpPr/>
          <p:nvPr/>
        </p:nvSpPr>
        <p:spPr>
          <a:xfrm>
            <a:off x="13477875" y="5210175"/>
            <a:ext cx="371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6" name="Google Shape;676;p24"/>
          <p:cNvSpPr/>
          <p:nvPr/>
        </p:nvSpPr>
        <p:spPr>
          <a:xfrm>
            <a:off x="13477875" y="6000750"/>
            <a:ext cx="371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7" name="Google Shape;677;p24"/>
          <p:cNvSpPr/>
          <p:nvPr/>
        </p:nvSpPr>
        <p:spPr>
          <a:xfrm>
            <a:off x="13477875" y="6791325"/>
            <a:ext cx="371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8" name="Google Shape;678;p24"/>
          <p:cNvSpPr/>
          <p:nvPr/>
        </p:nvSpPr>
        <p:spPr>
          <a:xfrm>
            <a:off x="13477875" y="7581900"/>
            <a:ext cx="3524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9" name="Google Shape;679;p24"/>
          <p:cNvSpPr/>
          <p:nvPr/>
        </p:nvSpPr>
        <p:spPr>
          <a:xfrm>
            <a:off x="1581150" y="856297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24"/>
          <p:cNvSpPr/>
          <p:nvPr/>
        </p:nvSpPr>
        <p:spPr>
          <a:xfrm>
            <a:off x="8820150" y="856297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24"/>
          <p:cNvSpPr/>
          <p:nvPr/>
        </p:nvSpPr>
        <p:spPr>
          <a:xfrm>
            <a:off x="3390900" y="856297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24"/>
          <p:cNvSpPr/>
          <p:nvPr/>
        </p:nvSpPr>
        <p:spPr>
          <a:xfrm>
            <a:off x="10629900" y="856297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24"/>
          <p:cNvSpPr/>
          <p:nvPr/>
        </p:nvSpPr>
        <p:spPr>
          <a:xfrm>
            <a:off x="5200650" y="856297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24"/>
          <p:cNvSpPr/>
          <p:nvPr/>
        </p:nvSpPr>
        <p:spPr>
          <a:xfrm>
            <a:off x="12439650" y="856297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24"/>
          <p:cNvSpPr/>
          <p:nvPr/>
        </p:nvSpPr>
        <p:spPr>
          <a:xfrm>
            <a:off x="7010400" y="8562975"/>
            <a:ext cx="73342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24"/>
          <p:cNvSpPr/>
          <p:nvPr/>
        </p:nvSpPr>
        <p:spPr>
          <a:xfrm>
            <a:off x="1181100" y="4191000"/>
            <a:ext cx="419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240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24"/>
          <p:cNvSpPr/>
          <p:nvPr/>
        </p:nvSpPr>
        <p:spPr>
          <a:xfrm>
            <a:off x="1181100" y="3000375"/>
            <a:ext cx="419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260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24"/>
          <p:cNvSpPr/>
          <p:nvPr/>
        </p:nvSpPr>
        <p:spPr>
          <a:xfrm>
            <a:off x="1181100" y="5381625"/>
            <a:ext cx="419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24"/>
          <p:cNvSpPr/>
          <p:nvPr/>
        </p:nvSpPr>
        <p:spPr>
          <a:xfrm>
            <a:off x="1181100" y="6581775"/>
            <a:ext cx="419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24"/>
          <p:cNvSpPr/>
          <p:nvPr/>
        </p:nvSpPr>
        <p:spPr>
          <a:xfrm>
            <a:off x="1209675" y="7772400"/>
            <a:ext cx="3905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180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24"/>
          <p:cNvSpPr/>
          <p:nvPr/>
        </p:nvSpPr>
        <p:spPr>
          <a:xfrm>
            <a:off x="1924050" y="3267075"/>
            <a:ext cx="790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Деньги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4"/>
          <p:cNvSpPr/>
          <p:nvPr/>
        </p:nvSpPr>
        <p:spPr>
          <a:xfrm>
            <a:off x="11915775" y="8181975"/>
            <a:ext cx="819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Inter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Неделя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4"/>
          <p:cNvSpPr/>
          <p:nvPr/>
        </p:nvSpPr>
        <p:spPr>
          <a:xfrm>
            <a:off x="5210175" y="9296400"/>
            <a:ext cx="1076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Магазин 1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4"/>
          <p:cNvSpPr/>
          <p:nvPr/>
        </p:nvSpPr>
        <p:spPr>
          <a:xfrm>
            <a:off x="7143750" y="9296400"/>
            <a:ext cx="1104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Магазин 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4"/>
          <p:cNvSpPr/>
          <p:nvPr/>
        </p:nvSpPr>
        <p:spPr>
          <a:xfrm>
            <a:off x="9105900" y="9296400"/>
            <a:ext cx="1114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Магазин 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4"/>
          <p:cNvSpPr/>
          <p:nvPr/>
        </p:nvSpPr>
        <p:spPr>
          <a:xfrm>
            <a:off x="13858875" y="4448213"/>
            <a:ext cx="2862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Повысили пенсии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13858875" y="5238788"/>
            <a:ext cx="3140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Улучшилась погода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13858875" y="6029363"/>
            <a:ext cx="3305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Закрылся конкурент 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13858875" y="6819938"/>
            <a:ext cx="2121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Коронавирус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13858875" y="7610513"/>
            <a:ext cx="3851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Сработал наш алгоритм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01" name="Google Shape;701;p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185275" y="3035300"/>
            <a:ext cx="1905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4925" y="2333625"/>
            <a:ext cx="30956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30275" y="4343400"/>
            <a:ext cx="30861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24925" y="6343650"/>
            <a:ext cx="30956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9825" y="4572000"/>
            <a:ext cx="17240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744450" y="2819400"/>
            <a:ext cx="12096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744450" y="6838950"/>
            <a:ext cx="12096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86875" y="2667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992225" y="466725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86875" y="667702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48975" y="2695575"/>
            <a:ext cx="8001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554325" y="4695825"/>
            <a:ext cx="8001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48975" y="6715125"/>
            <a:ext cx="8001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2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86875" y="3305175"/>
            <a:ext cx="12858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2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992225" y="5305425"/>
            <a:ext cx="12858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2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86875" y="7315200"/>
            <a:ext cx="12858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86875" y="3990975"/>
            <a:ext cx="23241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992225" y="5991225"/>
            <a:ext cx="23241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286875" y="8010525"/>
            <a:ext cx="23241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96725" y="5320568"/>
            <a:ext cx="1195388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14825" y="4720498"/>
            <a:ext cx="1195388" cy="35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14825" y="5263418"/>
            <a:ext cx="1195388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14825" y="5730143"/>
            <a:ext cx="1195388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58025" y="3253648"/>
            <a:ext cx="1195388" cy="35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5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58025" y="7406543"/>
            <a:ext cx="1195388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5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38250" y="3076575"/>
            <a:ext cx="9906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5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38250" y="6010275"/>
            <a:ext cx="9906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5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533650" y="4505325"/>
            <a:ext cx="9810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5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533650" y="7448550"/>
            <a:ext cx="9810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5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05475" y="7048500"/>
            <a:ext cx="9906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5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05475" y="2800350"/>
            <a:ext cx="9906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5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71750" y="3238500"/>
            <a:ext cx="8953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5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71750" y="6172200"/>
            <a:ext cx="8953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5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276350" y="4667250"/>
            <a:ext cx="8953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5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76350" y="7600950"/>
            <a:ext cx="8953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5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457700" y="7200900"/>
            <a:ext cx="8953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25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57700" y="2962275"/>
            <a:ext cx="8953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25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25"/>
          <p:cNvSpPr/>
          <p:nvPr/>
        </p:nvSpPr>
        <p:spPr>
          <a:xfrm>
            <a:off x="1238250" y="762000"/>
            <a:ext cx="6429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 ТЕСТИРОВАНИЕ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25"/>
          <p:cNvSpPr/>
          <p:nvPr/>
        </p:nvSpPr>
        <p:spPr>
          <a:xfrm>
            <a:off x="1238250" y="762000"/>
            <a:ext cx="6429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 ТЕСТИРОВАНИЕ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5"/>
          <p:cNvSpPr/>
          <p:nvPr/>
        </p:nvSpPr>
        <p:spPr>
          <a:xfrm>
            <a:off x="12884075" y="3190813"/>
            <a:ext cx="962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 Black"/>
              <a:buNone/>
            </a:pPr>
            <a:r>
              <a:rPr lang="en-US" sz="27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30%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5"/>
          <p:cNvSpPr/>
          <p:nvPr/>
        </p:nvSpPr>
        <p:spPr>
          <a:xfrm>
            <a:off x="12936425" y="7210388"/>
            <a:ext cx="857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 Black"/>
              <a:buNone/>
            </a:pPr>
            <a:r>
              <a:rPr lang="en-US" sz="27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21%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5"/>
          <p:cNvSpPr/>
          <p:nvPr/>
        </p:nvSpPr>
        <p:spPr>
          <a:xfrm>
            <a:off x="6505575" y="4972050"/>
            <a:ext cx="1114425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 Black"/>
              <a:buNone/>
            </a:pPr>
            <a:r>
              <a:rPr lang="en-US" sz="27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</a:t>
            </a:r>
            <a:br>
              <a:rPr lang="en-US" sz="27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ru-RU" sz="27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ТЕСТ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2325" y="2952750"/>
            <a:ext cx="10925175" cy="5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6"/>
          <p:cNvSpPr/>
          <p:nvPr/>
        </p:nvSpPr>
        <p:spPr>
          <a:xfrm>
            <a:off x="1238250" y="762000"/>
            <a:ext cx="6429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 ТЕСТИРОВАНИЕ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6"/>
          <p:cNvSpPr/>
          <p:nvPr/>
        </p:nvSpPr>
        <p:spPr>
          <a:xfrm>
            <a:off x="4676775" y="3133725"/>
            <a:ext cx="446722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МЕРЫ ЦЕНТРАЛЬНОЙ ТЕНДЕНЦИИ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6"/>
          <p:cNvSpPr/>
          <p:nvPr/>
        </p:nvSpPr>
        <p:spPr>
          <a:xfrm>
            <a:off x="5105400" y="4857750"/>
            <a:ext cx="360997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ГИПОТЕЗА ПРИНЯТА ВЕРНО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26"/>
          <p:cNvSpPr/>
          <p:nvPr/>
        </p:nvSpPr>
        <p:spPr>
          <a:xfrm>
            <a:off x="9515475" y="4857750"/>
            <a:ext cx="478155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ГИПОТЕЗА ПРИНЯТА НЕВЕРНО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26"/>
          <p:cNvSpPr/>
          <p:nvPr/>
        </p:nvSpPr>
        <p:spPr>
          <a:xfrm>
            <a:off x="4676775" y="6848475"/>
            <a:ext cx="446722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ГИПОТЕЗА ОТВЕРГНУТА НЕВЕРНО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6"/>
          <p:cNvSpPr/>
          <p:nvPr/>
        </p:nvSpPr>
        <p:spPr>
          <a:xfrm>
            <a:off x="9677400" y="6848475"/>
            <a:ext cx="446722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ГИПОТЕЗА ОТВЕРГНУТА ВЕРНО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26"/>
          <p:cNvSpPr/>
          <p:nvPr/>
        </p:nvSpPr>
        <p:spPr>
          <a:xfrm>
            <a:off x="10106025" y="3133725"/>
            <a:ext cx="360997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МЕРЫ ИЗМЕНЧИВОСТИ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26"/>
          <p:cNvSpPr/>
          <p:nvPr/>
        </p:nvSpPr>
        <p:spPr>
          <a:xfrm rot="-5400000">
            <a:off x="2009775" y="6062662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НАШ РЕЗУЛЬТАТ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15849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3886200"/>
            <a:ext cx="15849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009775"/>
            <a:ext cx="571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895725"/>
            <a:ext cx="571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27"/>
          <p:cNvSpPr/>
          <p:nvPr/>
        </p:nvSpPr>
        <p:spPr>
          <a:xfrm>
            <a:off x="1238250" y="762000"/>
            <a:ext cx="469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ВЕРОЯТНОСТЬ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7"/>
          <p:cNvSpPr/>
          <p:nvPr/>
        </p:nvSpPr>
        <p:spPr>
          <a:xfrm>
            <a:off x="1885950" y="2390775"/>
            <a:ext cx="1288732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ВЕРОЯТНОСТЬ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степень (относительная мера, количественная оценка) возможности наступления некоторого события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7"/>
          <p:cNvSpPr/>
          <p:nvPr/>
        </p:nvSpPr>
        <p:spPr>
          <a:xfrm>
            <a:off x="1885950" y="4276725"/>
            <a:ext cx="1288732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УСЛОВНАЯ ВЕРОЯТНОСТЬ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вероятность наступления одного события, если известно, что произошло другое,</a:t>
            </a:r>
            <a:r>
              <a:rPr lang="en-US" sz="2700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p(x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2700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y)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27"/>
          <p:cNvSpPr/>
          <p:nvPr/>
        </p:nvSpPr>
        <p:spPr>
          <a:xfrm>
            <a:off x="1476374" y="6741421"/>
            <a:ext cx="2209801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P(X,Y)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7"/>
          <p:cNvSpPr/>
          <p:nvPr/>
        </p:nvSpPr>
        <p:spPr>
          <a:xfrm>
            <a:off x="4266791" y="6741430"/>
            <a:ext cx="3924300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P(X </a:t>
            </a:r>
            <a:r>
              <a:rPr lang="en-US" sz="45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45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 Y)P(Y)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7"/>
          <p:cNvSpPr/>
          <p:nvPr/>
        </p:nvSpPr>
        <p:spPr>
          <a:xfrm>
            <a:off x="8867774" y="6741430"/>
            <a:ext cx="437832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P(Y </a:t>
            </a:r>
            <a:r>
              <a:rPr lang="en-US" sz="45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45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 X)P(X)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7"/>
          <p:cNvSpPr/>
          <p:nvPr/>
        </p:nvSpPr>
        <p:spPr>
          <a:xfrm>
            <a:off x="3686175" y="6705600"/>
            <a:ext cx="42862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=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7"/>
          <p:cNvSpPr/>
          <p:nvPr/>
        </p:nvSpPr>
        <p:spPr>
          <a:xfrm>
            <a:off x="8286750" y="6705600"/>
            <a:ext cx="428625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733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500"/>
              <a:buFont typeface="Inter Black"/>
              <a:buNone/>
            </a:pPr>
            <a:r>
              <a:rPr lang="en-US" sz="45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=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7375" y="2257425"/>
            <a:ext cx="37433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5605" y="3541133"/>
            <a:ext cx="1550845" cy="195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8730" y="6189083"/>
            <a:ext cx="1550845" cy="195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2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47825" y="3541133"/>
            <a:ext cx="1550845" cy="195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90950" y="6189083"/>
            <a:ext cx="1550845" cy="195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28"/>
          <p:cNvSpPr/>
          <p:nvPr/>
        </p:nvSpPr>
        <p:spPr>
          <a:xfrm>
            <a:off x="1238250" y="762000"/>
            <a:ext cx="84010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УСЛОВНАЯ ВЕРОЯТНОСТЬ</a:t>
            </a:r>
            <a:b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28"/>
          <p:cNvSpPr/>
          <p:nvPr/>
        </p:nvSpPr>
        <p:spPr>
          <a:xfrm>
            <a:off x="8934450" y="4219575"/>
            <a:ext cx="19907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с дефектом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8"/>
          <p:cNvSpPr/>
          <p:nvPr/>
        </p:nvSpPr>
        <p:spPr>
          <a:xfrm>
            <a:off x="6229350" y="2581275"/>
            <a:ext cx="29400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ВСЕ ТАРЕЛКИ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8"/>
          <p:cNvSpPr/>
          <p:nvPr/>
        </p:nvSpPr>
        <p:spPr>
          <a:xfrm>
            <a:off x="4124325" y="4219575"/>
            <a:ext cx="2095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без дефекта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28"/>
          <p:cNvSpPr/>
          <p:nvPr/>
        </p:nvSpPr>
        <p:spPr>
          <a:xfrm>
            <a:off x="6353175" y="6743700"/>
            <a:ext cx="22383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отбракованы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8"/>
          <p:cNvSpPr/>
          <p:nvPr/>
        </p:nvSpPr>
        <p:spPr>
          <a:xfrm>
            <a:off x="10934700" y="6743700"/>
            <a:ext cx="3695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поступили в продажу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8"/>
          <p:cNvSpPr/>
          <p:nvPr/>
        </p:nvSpPr>
        <p:spPr>
          <a:xfrm>
            <a:off x="9410700" y="5591175"/>
            <a:ext cx="673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0,1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8"/>
          <p:cNvSpPr/>
          <p:nvPr/>
        </p:nvSpPr>
        <p:spPr>
          <a:xfrm>
            <a:off x="7458074" y="8286750"/>
            <a:ext cx="8731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0,8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8"/>
          <p:cNvSpPr/>
          <p:nvPr/>
        </p:nvSpPr>
        <p:spPr>
          <a:xfrm>
            <a:off x="11401425" y="8286750"/>
            <a:ext cx="6286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0,2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28"/>
          <p:cNvSpPr/>
          <p:nvPr/>
        </p:nvSpPr>
        <p:spPr>
          <a:xfrm>
            <a:off x="5295900" y="5591175"/>
            <a:ext cx="6381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0,9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2667000"/>
            <a:ext cx="14763750" cy="48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>
            <a:off x="1238250" y="762000"/>
            <a:ext cx="861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ДЕСКРИПТИВНЫЙ АНАЛИЗ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2143125" y="2847975"/>
            <a:ext cx="337185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ЧАСТОТНЫЙ АНАЛИЗ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12030075" y="4429125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РАЗМАХ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7019925" y="5514975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МОДА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12030075" y="5514975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ДИСПЕРСИЯ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7019925" y="6781800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МЕДИАНА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12030075" y="6600825"/>
            <a:ext cx="360997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СТАНДАРТНОЕ ОТКЛОНЕНИЕ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12030075" y="2847975"/>
            <a:ext cx="360997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МЕРЫ ИЗМЕНЧИВОСТИ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6721474" y="2889250"/>
            <a:ext cx="4264025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МЕРЫ ЦЕНТРАЛЬНОЙ ТЕНДЕНЦИИ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7046913" y="4460875"/>
            <a:ext cx="3609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СРЕДНЕЕ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3300" y="5086350"/>
            <a:ext cx="70294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9"/>
          <p:cNvSpPr/>
          <p:nvPr/>
        </p:nvSpPr>
        <p:spPr>
          <a:xfrm>
            <a:off x="1238250" y="762000"/>
            <a:ext cx="5829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ТЕОРЕМА БАЙЕСА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9"/>
          <p:cNvSpPr/>
          <p:nvPr/>
        </p:nvSpPr>
        <p:spPr>
          <a:xfrm>
            <a:off x="3038475" y="4476750"/>
            <a:ext cx="3429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Inter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P(</a:t>
            </a:r>
            <a:r>
              <a:rPr lang="en-US" sz="72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lang="en-US" sz="7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72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 </a:t>
            </a: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9"/>
          <p:cNvSpPr/>
          <p:nvPr/>
        </p:nvSpPr>
        <p:spPr>
          <a:xfrm>
            <a:off x="7553325" y="3895725"/>
            <a:ext cx="371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P( </a:t>
            </a:r>
            <a:r>
              <a:rPr lang="en-US" sz="72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 </a:t>
            </a:r>
            <a:r>
              <a:rPr lang="en-US" sz="72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72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7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9"/>
          <p:cNvSpPr/>
          <p:nvPr/>
        </p:nvSpPr>
        <p:spPr>
          <a:xfrm>
            <a:off x="11791950" y="3895725"/>
            <a:ext cx="2398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P(</a:t>
            </a:r>
            <a:r>
              <a:rPr lang="en-US" sz="72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29"/>
          <p:cNvSpPr/>
          <p:nvPr/>
        </p:nvSpPr>
        <p:spPr>
          <a:xfrm>
            <a:off x="9839324" y="5238750"/>
            <a:ext cx="22383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P(</a:t>
            </a:r>
            <a:r>
              <a:rPr lang="en-US" sz="72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 </a:t>
            </a: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7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29"/>
          <p:cNvSpPr/>
          <p:nvPr/>
        </p:nvSpPr>
        <p:spPr>
          <a:xfrm>
            <a:off x="11306175" y="3895725"/>
            <a:ext cx="30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Inter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·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9"/>
          <p:cNvSpPr/>
          <p:nvPr/>
        </p:nvSpPr>
        <p:spPr>
          <a:xfrm>
            <a:off x="6496050" y="4562475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Play"/>
                <a:ea typeface="Play"/>
                <a:cs typeface="Play"/>
                <a:sym typeface="Play"/>
              </a:rPr>
              <a:t>=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25717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37909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50101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30"/>
          <p:cNvSpPr/>
          <p:nvPr/>
        </p:nvSpPr>
        <p:spPr>
          <a:xfrm>
            <a:off x="1238250" y="762000"/>
            <a:ext cx="5829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ТЕОРЕМА БАЙЕСА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0"/>
          <p:cNvSpPr/>
          <p:nvPr/>
        </p:nvSpPr>
        <p:spPr>
          <a:xfrm>
            <a:off x="1752600" y="2445750"/>
            <a:ext cx="13163700" cy="3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Пусть некий тест на какую-нибудь болезнь имеет вероятность успеха 95% (т.е. 5% — вероятность как позитивной, так и негативной ошибки)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Всего болезнь имеется у 1% респондентов (отложим на время то, что они разного возраста и профессий)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Пусть некий человек получил позитивный результат теста (тест говорит, что он болен). С какой вероятностью он действительно болен?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1584960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3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009775"/>
            <a:ext cx="571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3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05275" y="6276975"/>
            <a:ext cx="817245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3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31"/>
          <p:cNvSpPr/>
          <p:nvPr/>
        </p:nvSpPr>
        <p:spPr>
          <a:xfrm>
            <a:off x="1885950" y="3095625"/>
            <a:ext cx="9829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p(t = 1) = p(t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1)p(d = 1) + p(t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0)p(d = 0)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31"/>
          <p:cNvSpPr/>
          <p:nvPr/>
        </p:nvSpPr>
        <p:spPr>
          <a:xfrm>
            <a:off x="1885950" y="2390775"/>
            <a:ext cx="12877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Обозначим через </a:t>
            </a:r>
            <a:r>
              <a:rPr lang="en-US" sz="27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результат теста, через </a:t>
            </a:r>
            <a:r>
              <a:rPr lang="en-US" sz="27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— наличие болезни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1"/>
          <p:cNvSpPr/>
          <p:nvPr/>
        </p:nvSpPr>
        <p:spPr>
          <a:xfrm>
            <a:off x="1238250" y="762000"/>
            <a:ext cx="5829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ТЕОРЕМА БАЙЕСА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1"/>
          <p:cNvSpPr/>
          <p:nvPr/>
        </p:nvSpPr>
        <p:spPr>
          <a:xfrm>
            <a:off x="1238250" y="4857750"/>
            <a:ext cx="50387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Используем теорему Байеса: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1"/>
          <p:cNvSpPr/>
          <p:nvPr/>
        </p:nvSpPr>
        <p:spPr>
          <a:xfrm>
            <a:off x="1304925" y="6086475"/>
            <a:ext cx="27622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p(d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 = 1) =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1"/>
          <p:cNvSpPr/>
          <p:nvPr/>
        </p:nvSpPr>
        <p:spPr>
          <a:xfrm>
            <a:off x="12315825" y="6086475"/>
            <a:ext cx="352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=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1"/>
          <p:cNvSpPr/>
          <p:nvPr/>
        </p:nvSpPr>
        <p:spPr>
          <a:xfrm>
            <a:off x="6276975" y="5753100"/>
            <a:ext cx="3800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p(t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 = 1)p(d = 1)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1"/>
          <p:cNvSpPr/>
          <p:nvPr/>
        </p:nvSpPr>
        <p:spPr>
          <a:xfrm>
            <a:off x="4200525" y="6381750"/>
            <a:ext cx="8172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p(t = 1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|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1)p(d = 1) + p(t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 = 0)p(d = 0)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39500" y="7772400"/>
            <a:ext cx="44862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2000250"/>
            <a:ext cx="1584960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3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009775"/>
            <a:ext cx="571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3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05275" y="6276975"/>
            <a:ext cx="817245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3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2"/>
          <p:cNvSpPr/>
          <p:nvPr/>
        </p:nvSpPr>
        <p:spPr>
          <a:xfrm>
            <a:off x="10639425" y="7581900"/>
            <a:ext cx="352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=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2"/>
          <p:cNvSpPr/>
          <p:nvPr/>
        </p:nvSpPr>
        <p:spPr>
          <a:xfrm>
            <a:off x="15897225" y="7581900"/>
            <a:ext cx="11715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= 0.16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2"/>
          <p:cNvSpPr/>
          <p:nvPr/>
        </p:nvSpPr>
        <p:spPr>
          <a:xfrm>
            <a:off x="11239500" y="7248525"/>
            <a:ext cx="26003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0.95 * 0.01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2"/>
          <p:cNvSpPr/>
          <p:nvPr/>
        </p:nvSpPr>
        <p:spPr>
          <a:xfrm>
            <a:off x="11239500" y="7877175"/>
            <a:ext cx="46767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0.95 * 0.01 + 0.05 * 0.99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32"/>
          <p:cNvSpPr/>
          <p:nvPr/>
        </p:nvSpPr>
        <p:spPr>
          <a:xfrm>
            <a:off x="1885950" y="3095625"/>
            <a:ext cx="9829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p(t = 1) = p(t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1)p(d = 1) + p(t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0)p(d = 0)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32"/>
          <p:cNvSpPr/>
          <p:nvPr/>
        </p:nvSpPr>
        <p:spPr>
          <a:xfrm>
            <a:off x="1885950" y="2390775"/>
            <a:ext cx="128778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Обозначим через </a:t>
            </a:r>
            <a:r>
              <a:rPr lang="en-US" sz="27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результат теста, через </a:t>
            </a:r>
            <a:r>
              <a:rPr lang="en-US" sz="27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— наличие болезни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32"/>
          <p:cNvSpPr/>
          <p:nvPr/>
        </p:nvSpPr>
        <p:spPr>
          <a:xfrm>
            <a:off x="1238250" y="762000"/>
            <a:ext cx="5829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ТЕОРЕМА БАЙЕСА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2"/>
          <p:cNvSpPr/>
          <p:nvPr/>
        </p:nvSpPr>
        <p:spPr>
          <a:xfrm>
            <a:off x="1238250" y="4857750"/>
            <a:ext cx="50387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Используем теорему Байеса: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2"/>
          <p:cNvSpPr/>
          <p:nvPr/>
        </p:nvSpPr>
        <p:spPr>
          <a:xfrm>
            <a:off x="1304925" y="6086475"/>
            <a:ext cx="27622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p(d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 = 1) =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32"/>
          <p:cNvSpPr/>
          <p:nvPr/>
        </p:nvSpPr>
        <p:spPr>
          <a:xfrm>
            <a:off x="12315825" y="6086475"/>
            <a:ext cx="352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=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6276975" y="5753100"/>
            <a:ext cx="3800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p(t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 = 1)p(d = 1)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2"/>
          <p:cNvSpPr/>
          <p:nvPr/>
        </p:nvSpPr>
        <p:spPr>
          <a:xfrm>
            <a:off x="4200525" y="6381750"/>
            <a:ext cx="81724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p(t = 1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|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 d = 1)p(d = 1) + p(t = 1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| </a:t>
            </a: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 = 0)p(d = 0)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3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158496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3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009775"/>
            <a:ext cx="571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33"/>
          <p:cNvSpPr/>
          <p:nvPr/>
        </p:nvSpPr>
        <p:spPr>
          <a:xfrm>
            <a:off x="1771650" y="2390775"/>
            <a:ext cx="14582775" cy="14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Произошло убийство. На месте убийства найдена кровь, которая явно принадлежит убийце. Кровь принадлежит редкой группе, которая присутствует у 1% населения, в том числе у подсудимого.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3"/>
          <p:cNvSpPr/>
          <p:nvPr/>
        </p:nvSpPr>
        <p:spPr>
          <a:xfrm>
            <a:off x="1238250" y="762000"/>
            <a:ext cx="5829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ТЕОРЕМА БАЙЕСА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3"/>
          <p:cNvSpPr/>
          <p:nvPr/>
        </p:nvSpPr>
        <p:spPr>
          <a:xfrm>
            <a:off x="1771650" y="4895850"/>
            <a:ext cx="1247775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Прокурор говорит: «Шанс, что у подсудимого была бы именно такая группа крови, если бы он был невиновен – всего 1%; значит, с вероятностью 99% он виновен». В чём не прав прокурор?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Адвокат говорит: «В городе живёт миллион человек, то есть у 10000 из них такая группа крови. Значит, всё, что говорит нам эта кровь – это что подсудимый совершил убийство с вероятностью 0.01%; никакое это не доказательство». В чём не прав адвокат?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3"/>
          <p:cNvSpPr/>
          <p:nvPr/>
        </p:nvSpPr>
        <p:spPr>
          <a:xfrm>
            <a:off x="1238250" y="4895850"/>
            <a:ext cx="3143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3"/>
          <p:cNvSpPr/>
          <p:nvPr/>
        </p:nvSpPr>
        <p:spPr>
          <a:xfrm>
            <a:off x="1238250" y="6438900"/>
            <a:ext cx="37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34"/>
          <p:cNvSpPr/>
          <p:nvPr/>
        </p:nvSpPr>
        <p:spPr>
          <a:xfrm>
            <a:off x="1238250" y="762000"/>
            <a:ext cx="63531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РЕАЛЬНЫЕ СЛУЧАИ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34"/>
          <p:cNvSpPr/>
          <p:nvPr/>
        </p:nvSpPr>
        <p:spPr>
          <a:xfrm>
            <a:off x="1771650" y="2419350"/>
            <a:ext cx="13496925" cy="4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Прокурор указал, что O.J. Simpson уже бил жену в прошлом. Адвокат ответил: «Убивают только одну из 2500 женщин, подвергшихся семейному насилию, так что это вообще нерелевантно». Суд согласился с адвокатом. Верно ли это рассуждение?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У Sally Clark погибли два младенца. Прокурор указал, что вероятность двух случаев SIDS в одной семье, которую он получил из статистики одиночных случаев, — около 1 из 73 миллионов. В чём он не прав?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34"/>
          <p:cNvSpPr/>
          <p:nvPr/>
        </p:nvSpPr>
        <p:spPr>
          <a:xfrm>
            <a:off x="1238250" y="2419350"/>
            <a:ext cx="3143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34"/>
          <p:cNvSpPr/>
          <p:nvPr/>
        </p:nvSpPr>
        <p:spPr>
          <a:xfrm>
            <a:off x="1238250" y="4419600"/>
            <a:ext cx="371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 b="1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8475" y="4857750"/>
            <a:ext cx="56673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38475" y="8896350"/>
            <a:ext cx="122586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87050" y="4857750"/>
            <a:ext cx="492442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62225" y="2194020"/>
            <a:ext cx="514350" cy="285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2225" y="6239582"/>
            <a:ext cx="514350" cy="285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01275" y="2143125"/>
            <a:ext cx="523875" cy="28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14725" y="4676775"/>
            <a:ext cx="7620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14725" y="8724900"/>
            <a:ext cx="7620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10575" y="7858125"/>
            <a:ext cx="762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24350" y="4171950"/>
            <a:ext cx="7715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163300" y="2257425"/>
            <a:ext cx="7620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24350" y="8629650"/>
            <a:ext cx="771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20200" y="7991475"/>
            <a:ext cx="7715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143500" y="2190750"/>
            <a:ext cx="7715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972925" y="3619500"/>
            <a:ext cx="7715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143500" y="8496300"/>
            <a:ext cx="7715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039350" y="8220075"/>
            <a:ext cx="7715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2792075" y="3790950"/>
            <a:ext cx="7715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962650" y="2381250"/>
            <a:ext cx="77152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62650" y="8220075"/>
            <a:ext cx="7715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858500" y="7486650"/>
            <a:ext cx="7715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611225" y="4200525"/>
            <a:ext cx="7715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781800" y="3619500"/>
            <a:ext cx="7715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81800" y="7391400"/>
            <a:ext cx="771525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1677650" y="6715125"/>
            <a:ext cx="7715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306425" y="7277100"/>
            <a:ext cx="7715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4430375" y="4514850"/>
            <a:ext cx="7715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00950" y="4581525"/>
            <a:ext cx="7620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600950" y="6924675"/>
            <a:ext cx="7620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2496800" y="6238875"/>
            <a:ext cx="7620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4125575" y="8791575"/>
            <a:ext cx="762000" cy="1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1238250" y="762000"/>
            <a:ext cx="102203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ДИАГРАММА ЧАСТОТ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2543175" y="2343610"/>
            <a:ext cx="38100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2600325" y="3948308"/>
            <a:ext cx="3333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562225" y="3145957"/>
            <a:ext cx="3714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2724150" y="4750659"/>
            <a:ext cx="20955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2543175" y="6389173"/>
            <a:ext cx="38100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2600325" y="7993875"/>
            <a:ext cx="3333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2562225" y="7191524"/>
            <a:ext cx="3714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2724150" y="8796217"/>
            <a:ext cx="20955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0182225" y="2787793"/>
            <a:ext cx="38100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0182225" y="2143125"/>
            <a:ext cx="38100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10239375" y="4077128"/>
            <a:ext cx="3333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0201275" y="3432460"/>
            <a:ext cx="371475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10363200" y="4721796"/>
            <a:ext cx="209550" cy="29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3314700" y="491490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3314700" y="89344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10963275" y="488632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4124325" y="491490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4943475" y="89344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11772900" y="488632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933950" y="491490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572250" y="89344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12582525" y="488632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5743575" y="491490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8201025" y="89344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3392150" y="488632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553200" y="491490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4201775" y="4886325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9829800" y="89344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7362825" y="491490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1458575" y="89344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8172450" y="491490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14716125" y="89344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13087350" y="8934450"/>
            <a:ext cx="3524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 rot="-5400000">
            <a:off x="1247775" y="3181350"/>
            <a:ext cx="17811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ЧАСТОТА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 rot="-5400000">
            <a:off x="1247775" y="7224712"/>
            <a:ext cx="17716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ЧАСТОТА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 rot="-5400000">
            <a:off x="8896350" y="3181350"/>
            <a:ext cx="17811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ЧАСТОТА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8810625" y="4695825"/>
            <a:ext cx="219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Х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5487650" y="8743950"/>
            <a:ext cx="21907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Х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5716250" y="4676775"/>
            <a:ext cx="2190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Х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8175" y="6172200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3100" y="5948363"/>
            <a:ext cx="3800475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7550" y="5953125"/>
            <a:ext cx="7810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9200" y="2000250"/>
            <a:ext cx="92106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71700" y="2343145"/>
            <a:ext cx="819113" cy="100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/>
          <p:nvPr/>
        </p:nvSpPr>
        <p:spPr>
          <a:xfrm>
            <a:off x="1238250" y="762000"/>
            <a:ext cx="4375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СРЕДНЕЕ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3838575" y="5362575"/>
            <a:ext cx="8286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4800600" y="54483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=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9925050" y="54483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=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1830050" y="54483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=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753100" y="4867275"/>
            <a:ext cx="3996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 + 3 + 4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10877475" y="4867275"/>
            <a:ext cx="59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7283375" y="6210300"/>
            <a:ext cx="59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10877550" y="61722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2782550" y="5448300"/>
            <a:ext cx="5905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7200"/>
              <a:buFont typeface="Play"/>
              <a:buNone/>
            </a:pPr>
            <a:r>
              <a:rPr lang="en-US" sz="72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6150850" y="8304800"/>
            <a:ext cx="3248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Количество чисел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3848100" y="2924175"/>
            <a:ext cx="5781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среднеарифметическое значение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3848100" y="2409825"/>
            <a:ext cx="21431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СРЕДНЕЕ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02500" y="7315189"/>
            <a:ext cx="552450" cy="918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151638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6200" y="5010150"/>
            <a:ext cx="6829425" cy="44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3100" y="2418355"/>
            <a:ext cx="1238250" cy="99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/>
          <p:nvPr/>
        </p:nvSpPr>
        <p:spPr>
          <a:xfrm>
            <a:off x="1238250" y="762000"/>
            <a:ext cx="31559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МОДА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3848100" y="2924175"/>
            <a:ext cx="12138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значение измеряемого признака, которое встречается наиболее часто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3848100" y="2409825"/>
            <a:ext cx="30289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МОДА (MODE)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3886200" y="4238625"/>
            <a:ext cx="20383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ВЫБОРКА: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4638675" y="5295900"/>
            <a:ext cx="22002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ВАРИАНТЫ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7772400" y="5295900"/>
            <a:ext cx="2260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ЧАСТОТЫ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6200775" y="4238625"/>
            <a:ext cx="4562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5 4 1 2 4 3 1 2 4 8 3 6 4 1 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5610225" y="5895975"/>
            <a:ext cx="266700" cy="32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3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4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5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6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8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8620125" y="5895975"/>
            <a:ext cx="266700" cy="32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3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2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4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</a:t>
            </a:r>
            <a:b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2000250"/>
            <a:ext cx="148875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009775"/>
            <a:ext cx="571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4355" y="2390775"/>
            <a:ext cx="1407043" cy="94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81450" y="6117822"/>
            <a:ext cx="6967203" cy="3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1238250" y="762000"/>
            <a:ext cx="32289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МЕДИАНА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3848100" y="2924175"/>
            <a:ext cx="11690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значение, которое делит упорядоченное множество пополам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3848100" y="2409825"/>
            <a:ext cx="23622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МЕДИАНА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3981450" y="5372100"/>
            <a:ext cx="20383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ВЫБОРКА: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3981450" y="6486525"/>
            <a:ext cx="20383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ВЫБОРКА: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6296025" y="5372100"/>
            <a:ext cx="45434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5 4 1 2 4 3 1 2 4 8 3 6 4 1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6296025" y="6486525"/>
            <a:ext cx="4543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1 1 1 2 2 3 3 4 4 4 4 5 6 8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8550" y="3190875"/>
            <a:ext cx="11344275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8550" y="7419975"/>
            <a:ext cx="113442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19500" y="3190875"/>
            <a:ext cx="381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91800" y="6972300"/>
            <a:ext cx="6762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72400" y="6296025"/>
            <a:ext cx="6762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43475" y="3467100"/>
            <a:ext cx="676275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24425" y="3190875"/>
            <a:ext cx="381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296650" y="7067550"/>
            <a:ext cx="6762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706350" y="7296150"/>
            <a:ext cx="6762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77250" y="6819900"/>
            <a:ext cx="6762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48325" y="4933950"/>
            <a:ext cx="67627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411200" y="7134225"/>
            <a:ext cx="6762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182100" y="5629275"/>
            <a:ext cx="6762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353175" y="4705350"/>
            <a:ext cx="6762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324600" y="3190875"/>
            <a:ext cx="381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810375" y="3190875"/>
            <a:ext cx="3810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001500" y="7296150"/>
            <a:ext cx="6762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116050" y="7296150"/>
            <a:ext cx="676275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86950" y="6819900"/>
            <a:ext cx="6762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058025" y="5162550"/>
            <a:ext cx="67627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/>
          <p:nvPr/>
        </p:nvSpPr>
        <p:spPr>
          <a:xfrm>
            <a:off x="1238250" y="762000"/>
            <a:ext cx="109061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МЕРЫ ЦЕНТРАЛЬНОЙ ТЕНДЕНЦИИ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3038475" y="4086225"/>
            <a:ext cx="3905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60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3048000" y="5124450"/>
            <a:ext cx="3905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40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3048000" y="3048000"/>
            <a:ext cx="3905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80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3057525" y="6162675"/>
            <a:ext cx="38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3228975" y="7200900"/>
            <a:ext cx="209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4114800" y="7553325"/>
            <a:ext cx="342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6896100" y="7553325"/>
            <a:ext cx="342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9677400" y="7553325"/>
            <a:ext cx="38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12496800" y="7553325"/>
            <a:ext cx="38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24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 rot="-5400000">
            <a:off x="1809750" y="4943475"/>
            <a:ext cx="17049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ЧАСТОТА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7191375" y="8067675"/>
            <a:ext cx="42576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lang="en-US" sz="22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ЗНАЧЕНИЯ ПРИЗНАКА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9950" y="2438400"/>
            <a:ext cx="11734800" cy="57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9950" y="8124825"/>
            <a:ext cx="11734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90900" y="2438400"/>
            <a:ext cx="38100" cy="57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09317" y="2722104"/>
            <a:ext cx="11734028" cy="544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1238250" y="762000"/>
            <a:ext cx="7343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МЕРЫ ИЗМЕНЧИВОСТИ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4267200" y="83153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6648450" y="83153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150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9029700" y="83153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13792200" y="83153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300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11410950" y="83153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250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1406</Words>
  <Application>Microsoft Macintosh PowerPoint</Application>
  <PresentationFormat>Произвольный</PresentationFormat>
  <Paragraphs>426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3" baseType="lpstr">
      <vt:lpstr>Inter</vt:lpstr>
      <vt:lpstr>Arial</vt:lpstr>
      <vt:lpstr>Inter ExtraBold</vt:lpstr>
      <vt:lpstr>Play</vt:lpstr>
      <vt:lpstr>Inter Black</vt:lpstr>
      <vt:lpstr>Calibri</vt:lpstr>
      <vt:lpstr>Inter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Марк Хуббатулин</cp:lastModifiedBy>
  <cp:revision>3</cp:revision>
  <dcterms:created xsi:type="dcterms:W3CDTF">2024-05-28T18:11:17Z</dcterms:created>
  <dcterms:modified xsi:type="dcterms:W3CDTF">2024-07-08T20:05:07Z</dcterms:modified>
</cp:coreProperties>
</file>